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pic>
        <p:nvPicPr>
          <p:cNvPr id="35" name="Image 34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Image 35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Image 71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Image 72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des sous-titres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Modifiez le style du titre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/>
          <p:nvPr/>
        </p:nvPicPr>
        <p:blipFill>
          <a:blip r:embed="rId14" cstate="print"/>
          <a:stretch/>
        </p:blipFill>
        <p:spPr>
          <a:xfrm>
            <a:off x="8823600" y="0"/>
            <a:ext cx="318960" cy="68565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/>
          <p:cNvPicPr/>
          <p:nvPr/>
        </p:nvPicPr>
        <p:blipFill>
          <a:blip r:embed="rId14" cstate="print"/>
          <a:stretch/>
        </p:blipFill>
        <p:spPr>
          <a:xfrm>
            <a:off x="8823600" y="0"/>
            <a:ext cx="318960" cy="685656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wmf"/><Relationship Id="rId5" Type="http://schemas.openxmlformats.org/officeDocument/2006/relationships/image" Target="../media/image26.jpeg"/><Relationship Id="rId15" Type="http://schemas.openxmlformats.org/officeDocument/2006/relationships/image" Target="../media/image36.wmf"/><Relationship Id="rId10" Type="http://schemas.openxmlformats.org/officeDocument/2006/relationships/image" Target="../media/image31.png"/><Relationship Id="rId4" Type="http://schemas.openxmlformats.org/officeDocument/2006/relationships/image" Target="../media/image25.wm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44000" y="288000"/>
            <a:ext cx="8495280" cy="523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Et pourquoi pas l’allemand 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 LV2 ?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2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15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Collège Pierre Mendès France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15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La Châtaigneraie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Image 74"/>
          <p:cNvPicPr/>
          <p:nvPr/>
        </p:nvPicPr>
        <p:blipFill>
          <a:blip r:embed="rId2" cstate="print"/>
          <a:stretch/>
        </p:blipFill>
        <p:spPr>
          <a:xfrm>
            <a:off x="6336000" y="2376000"/>
            <a:ext cx="2159280" cy="1398240"/>
          </a:xfrm>
          <a:prstGeom prst="rect">
            <a:avLst/>
          </a:prstGeom>
          <a:ln>
            <a:noFill/>
          </a:ln>
        </p:spPr>
      </p:pic>
      <p:pic>
        <p:nvPicPr>
          <p:cNvPr id="76" name="Image 75"/>
          <p:cNvPicPr/>
          <p:nvPr/>
        </p:nvPicPr>
        <p:blipFill>
          <a:blip r:embed="rId3" cstate="print"/>
          <a:stretch/>
        </p:blipFill>
        <p:spPr>
          <a:xfrm>
            <a:off x="288000" y="432360"/>
            <a:ext cx="934920" cy="934920"/>
          </a:xfrm>
          <a:prstGeom prst="rect">
            <a:avLst/>
          </a:prstGeom>
          <a:ln>
            <a:noFill/>
          </a:ln>
        </p:spPr>
      </p:pic>
      <p:pic>
        <p:nvPicPr>
          <p:cNvPr id="77" name="Image 76"/>
          <p:cNvPicPr/>
          <p:nvPr/>
        </p:nvPicPr>
        <p:blipFill>
          <a:blip r:embed="rId4" cstate="print"/>
          <a:stretch/>
        </p:blipFill>
        <p:spPr>
          <a:xfrm>
            <a:off x="576000" y="3744000"/>
            <a:ext cx="3613320" cy="251928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/>
          <p:nvPr/>
        </p:nvPicPr>
        <p:blipFill>
          <a:blip r:embed="rId5" cstate="print"/>
          <a:stretch/>
        </p:blipFill>
        <p:spPr>
          <a:xfrm>
            <a:off x="4589640" y="4248000"/>
            <a:ext cx="3905640" cy="2159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/>
          <p:cNvPicPr/>
          <p:nvPr/>
        </p:nvPicPr>
        <p:blipFill>
          <a:blip r:embed="rId2" cstate="print"/>
          <a:stretch/>
        </p:blipFill>
        <p:spPr>
          <a:xfrm>
            <a:off x="358560" y="1340640"/>
            <a:ext cx="4253400" cy="519912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343080" y="404640"/>
            <a:ext cx="82598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UN PAYS AU CŒUR DE L’EUROPE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794480" y="1989000"/>
            <a:ext cx="3958920" cy="422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44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Par sa géographie, </a:t>
            </a: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l’Allemagne joue un rôle essentiel pour le commerce et les échanges : 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entre le Nord et le Sud de l’Europe, entre l’Est et l’Ouest.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9 pays ont une frontière commune avec l’Allemagne, ce sont : 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le Danemark, la Pologne, la République Tchèque, l’Autriche, la Suisse, la France, le Luxembourg, la Belgique et les Pays-Bas.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Avec la France, c’est l’un des premiers pays à avoir fait partie de </a:t>
            </a:r>
            <a:r>
              <a:rPr lang="fr-F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l’Union Européenne</a:t>
            </a: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.</a:t>
            </a: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3" cstate="print"/>
          <a:stretch/>
        </p:blipFill>
        <p:spPr>
          <a:xfrm>
            <a:off x="6027480" y="927720"/>
            <a:ext cx="1492560" cy="105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35187" y="82440"/>
            <a:ext cx="8039880" cy="111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fr-F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 ALLEMAGNE, C’EST TOUT PRÈS…</a:t>
            </a: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88000" y="1404360"/>
            <a:ext cx="8279640" cy="36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marL="343080" lvl="2" indent="-3416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L’allemand, c’est d’abord la 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langue d’un pays voisin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: en quelques heures, on peut facilement se rendre en Allemagne en voiture ou en train.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2" indent="-3416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2" indent="-3416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Des centaines de Français s’y rendent chaque année pour leurs études ou pour leur travail. 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Votre enfant pourra s’y rendre facilement pour progresser.  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De nombreuses 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villes françaises et allemandes sont jumelées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pour favoriser les rencontres et les échanges (écoles, associations, clubs sportifs etc.). La commune de La Châtaigneraie est jumelée avec  Birkenfeld – </a:t>
            </a:r>
            <a:r>
              <a:rPr lang="fr-FR" sz="1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Billingshausen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en Bavière. 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2" indent="-3416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Depuis 1992, il existe une 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chaîne franco-allemande 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(Arte) et, avec le satellite et </a:t>
            </a:r>
            <a:r>
              <a:rPr lang="fr-FR" sz="1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Internet</a:t>
            </a: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 on a facilement accès à de nombreuses chaînes germanophones.</a:t>
            </a: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Image 3"/>
          <p:cNvPicPr/>
          <p:nvPr/>
        </p:nvPicPr>
        <p:blipFill>
          <a:blip r:embed="rId2" cstate="print"/>
          <a:stretch/>
        </p:blipFill>
        <p:spPr>
          <a:xfrm>
            <a:off x="6696000" y="5328000"/>
            <a:ext cx="1510920" cy="1010880"/>
          </a:xfrm>
          <a:prstGeom prst="rect">
            <a:avLst/>
          </a:prstGeom>
          <a:ln>
            <a:noFill/>
          </a:ln>
        </p:spPr>
      </p:pic>
      <p:pic>
        <p:nvPicPr>
          <p:cNvPr id="134" name="Picture 2"/>
          <p:cNvPicPr/>
          <p:nvPr/>
        </p:nvPicPr>
        <p:blipFill>
          <a:blip r:embed="rId3" cstate="print"/>
          <a:stretch/>
        </p:blipFill>
        <p:spPr>
          <a:xfrm>
            <a:off x="1115640" y="5445000"/>
            <a:ext cx="1187280" cy="88992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1368000" y="3780360"/>
            <a:ext cx="6262920" cy="35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fr-F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Site: https://lachataigneraie.eu/comite-de-jumelage-2/</a:t>
            </a:r>
            <a:endParaRPr lang="fr-FR" sz="1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Image 135"/>
          <p:cNvPicPr/>
          <p:nvPr/>
        </p:nvPicPr>
        <p:blipFill>
          <a:blip r:embed="rId4" cstate="print"/>
          <a:stretch/>
        </p:blipFill>
        <p:spPr>
          <a:xfrm>
            <a:off x="4726800" y="4896000"/>
            <a:ext cx="1608120" cy="1713240"/>
          </a:xfrm>
          <a:prstGeom prst="rect">
            <a:avLst/>
          </a:prstGeom>
          <a:ln>
            <a:noFill/>
          </a:ln>
        </p:spPr>
      </p:pic>
      <p:pic>
        <p:nvPicPr>
          <p:cNvPr id="137" name="Image 136"/>
          <p:cNvPicPr/>
          <p:nvPr/>
        </p:nvPicPr>
        <p:blipFill>
          <a:blip r:embed="rId5" cstate="print"/>
          <a:stretch/>
        </p:blipFill>
        <p:spPr>
          <a:xfrm>
            <a:off x="3168000" y="5268240"/>
            <a:ext cx="1121760" cy="1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07640" y="260640"/>
            <a:ext cx="8471880" cy="12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LE 1</a:t>
            </a:r>
            <a:r>
              <a:rPr lang="fr-FR" sz="2400" b="0" strike="noStrike" spc="-1" baseline="300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er</a:t>
            </a: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PARTENAIRE ÉCONOMIQUE DE LA FRANCE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323640" y="1124640"/>
            <a:ext cx="8351640" cy="51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2" indent="-28440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De nombreuses entreprises allemandes sont installées en France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et inversement.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lvl="2" indent="-28440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L’Allemagne est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l’une des grandes puissances économiques mondiales.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Sur le marché du travail, la connaissance de l’Allemand est de plus en plus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demandée.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Cette langue aidera sans aucun doute votre enfant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dans sa    future vie professionnelle.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Les entreprises recherchent en effet des gens qui parlent allemand.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Pour travailler dans le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commerce, les transports ou le tourisme, 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on a besoin de parler allemand : chaque année, des millions d’Allemands, de Suisses et d’Autrichiens séjournent dans notre pays pour le visiter.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3"/>
          <p:cNvPicPr/>
          <p:nvPr/>
        </p:nvPicPr>
        <p:blipFill>
          <a:blip r:embed="rId2" cstate="print"/>
          <a:stretch/>
        </p:blipFill>
        <p:spPr>
          <a:xfrm>
            <a:off x="7632000" y="3888000"/>
            <a:ext cx="805320" cy="652680"/>
          </a:xfrm>
          <a:prstGeom prst="rect">
            <a:avLst/>
          </a:prstGeom>
          <a:ln>
            <a:noFill/>
          </a:ln>
        </p:spPr>
      </p:pic>
      <p:pic>
        <p:nvPicPr>
          <p:cNvPr id="141" name="Picture 5"/>
          <p:cNvPicPr/>
          <p:nvPr/>
        </p:nvPicPr>
        <p:blipFill>
          <a:blip r:embed="rId3" cstate="print"/>
          <a:stretch/>
        </p:blipFill>
        <p:spPr>
          <a:xfrm>
            <a:off x="467640" y="1276920"/>
            <a:ext cx="1150560" cy="1169280"/>
          </a:xfrm>
          <a:prstGeom prst="rect">
            <a:avLst/>
          </a:prstGeom>
          <a:ln>
            <a:noFill/>
          </a:ln>
        </p:spPr>
      </p:pic>
      <p:pic>
        <p:nvPicPr>
          <p:cNvPr id="142" name="Picture 6"/>
          <p:cNvPicPr/>
          <p:nvPr/>
        </p:nvPicPr>
        <p:blipFill>
          <a:blip r:embed="rId4" cstate="print"/>
          <a:stretch/>
        </p:blipFill>
        <p:spPr>
          <a:xfrm>
            <a:off x="7820280" y="5805360"/>
            <a:ext cx="1006560" cy="66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2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67640" y="260640"/>
            <a:ext cx="8111880" cy="12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QUELQUES MARQUES ALLEMANDES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23640" y="1124640"/>
            <a:ext cx="8351640" cy="51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2" cstate="print"/>
          <a:stretch/>
        </p:blipFill>
        <p:spPr>
          <a:xfrm>
            <a:off x="480600" y="3532680"/>
            <a:ext cx="1089360" cy="644760"/>
          </a:xfrm>
          <a:prstGeom prst="rect">
            <a:avLst/>
          </a:prstGeom>
          <a:ln>
            <a:noFill/>
          </a:ln>
        </p:spPr>
      </p:pic>
      <p:pic>
        <p:nvPicPr>
          <p:cNvPr id="146" name="Picture 3"/>
          <p:cNvPicPr/>
          <p:nvPr/>
        </p:nvPicPr>
        <p:blipFill>
          <a:blip r:embed="rId3" cstate="print"/>
          <a:stretch/>
        </p:blipFill>
        <p:spPr>
          <a:xfrm>
            <a:off x="527760" y="2436840"/>
            <a:ext cx="994680" cy="745560"/>
          </a:xfrm>
          <a:prstGeom prst="rect">
            <a:avLst/>
          </a:prstGeom>
          <a:ln>
            <a:noFill/>
          </a:ln>
        </p:spPr>
      </p:pic>
      <p:pic>
        <p:nvPicPr>
          <p:cNvPr id="147" name="Picture 4"/>
          <p:cNvPicPr/>
          <p:nvPr/>
        </p:nvPicPr>
        <p:blipFill>
          <a:blip r:embed="rId4" cstate="print"/>
          <a:stretch/>
        </p:blipFill>
        <p:spPr>
          <a:xfrm>
            <a:off x="1979640" y="1556640"/>
            <a:ext cx="1472400" cy="1472400"/>
          </a:xfrm>
          <a:prstGeom prst="rect">
            <a:avLst/>
          </a:prstGeom>
          <a:ln>
            <a:noFill/>
          </a:ln>
        </p:spPr>
      </p:pic>
      <p:pic>
        <p:nvPicPr>
          <p:cNvPr id="148" name="Picture 5"/>
          <p:cNvPicPr/>
          <p:nvPr/>
        </p:nvPicPr>
        <p:blipFill>
          <a:blip r:embed="rId5" cstate="print"/>
          <a:stretch/>
        </p:blipFill>
        <p:spPr>
          <a:xfrm>
            <a:off x="3276000" y="1628640"/>
            <a:ext cx="1245240" cy="934200"/>
          </a:xfrm>
          <a:prstGeom prst="rect">
            <a:avLst/>
          </a:prstGeom>
          <a:ln>
            <a:noFill/>
          </a:ln>
        </p:spPr>
      </p:pic>
      <p:pic>
        <p:nvPicPr>
          <p:cNvPr id="149" name="Picture 6"/>
          <p:cNvPicPr/>
          <p:nvPr/>
        </p:nvPicPr>
        <p:blipFill>
          <a:blip r:embed="rId6" cstate="print"/>
          <a:stretch/>
        </p:blipFill>
        <p:spPr>
          <a:xfrm>
            <a:off x="494640" y="4352760"/>
            <a:ext cx="770760" cy="791640"/>
          </a:xfrm>
          <a:prstGeom prst="rect">
            <a:avLst/>
          </a:prstGeom>
          <a:ln>
            <a:noFill/>
          </a:ln>
        </p:spPr>
      </p:pic>
      <p:pic>
        <p:nvPicPr>
          <p:cNvPr id="150" name="Picture 7"/>
          <p:cNvPicPr/>
          <p:nvPr/>
        </p:nvPicPr>
        <p:blipFill>
          <a:blip r:embed="rId7" cstate="print"/>
          <a:stretch/>
        </p:blipFill>
        <p:spPr>
          <a:xfrm>
            <a:off x="7452360" y="5512320"/>
            <a:ext cx="1027080" cy="1160640"/>
          </a:xfrm>
          <a:prstGeom prst="rect">
            <a:avLst/>
          </a:prstGeom>
          <a:ln>
            <a:noFill/>
          </a:ln>
        </p:spPr>
      </p:pic>
      <p:pic>
        <p:nvPicPr>
          <p:cNvPr id="151" name="Picture 8"/>
          <p:cNvPicPr/>
          <p:nvPr/>
        </p:nvPicPr>
        <p:blipFill>
          <a:blip r:embed="rId8" cstate="print"/>
          <a:stretch/>
        </p:blipFill>
        <p:spPr>
          <a:xfrm>
            <a:off x="442080" y="5661360"/>
            <a:ext cx="823320" cy="823320"/>
          </a:xfrm>
          <a:prstGeom prst="rect">
            <a:avLst/>
          </a:prstGeom>
          <a:ln>
            <a:noFill/>
          </a:ln>
        </p:spPr>
      </p:pic>
      <p:pic>
        <p:nvPicPr>
          <p:cNvPr id="152" name="Picture 9"/>
          <p:cNvPicPr/>
          <p:nvPr/>
        </p:nvPicPr>
        <p:blipFill>
          <a:blip r:embed="rId9" cstate="print"/>
          <a:stretch/>
        </p:blipFill>
        <p:spPr>
          <a:xfrm>
            <a:off x="1979640" y="5787360"/>
            <a:ext cx="1141560" cy="760680"/>
          </a:xfrm>
          <a:prstGeom prst="rect">
            <a:avLst/>
          </a:prstGeom>
          <a:ln>
            <a:noFill/>
          </a:ln>
        </p:spPr>
      </p:pic>
      <p:pic>
        <p:nvPicPr>
          <p:cNvPr id="153" name="Picture 10"/>
          <p:cNvPicPr/>
          <p:nvPr/>
        </p:nvPicPr>
        <p:blipFill>
          <a:blip r:embed="rId10" cstate="print"/>
          <a:stretch/>
        </p:blipFill>
        <p:spPr>
          <a:xfrm>
            <a:off x="3564000" y="5241960"/>
            <a:ext cx="2099880" cy="1208520"/>
          </a:xfrm>
          <a:prstGeom prst="rect">
            <a:avLst/>
          </a:prstGeom>
          <a:ln>
            <a:noFill/>
          </a:ln>
        </p:spPr>
      </p:pic>
      <p:pic>
        <p:nvPicPr>
          <p:cNvPr id="154" name="Picture 11"/>
          <p:cNvPicPr/>
          <p:nvPr/>
        </p:nvPicPr>
        <p:blipFill>
          <a:blip r:embed="rId11" cstate="print"/>
          <a:stretch/>
        </p:blipFill>
        <p:spPr>
          <a:xfrm>
            <a:off x="5088960" y="3353400"/>
            <a:ext cx="1151280" cy="1301760"/>
          </a:xfrm>
          <a:prstGeom prst="rect">
            <a:avLst/>
          </a:prstGeom>
          <a:ln>
            <a:noFill/>
          </a:ln>
        </p:spPr>
      </p:pic>
      <p:pic>
        <p:nvPicPr>
          <p:cNvPr id="155" name="Picture 13"/>
          <p:cNvPicPr/>
          <p:nvPr/>
        </p:nvPicPr>
        <p:blipFill>
          <a:blip r:embed="rId12" cstate="print"/>
          <a:stretch/>
        </p:blipFill>
        <p:spPr>
          <a:xfrm>
            <a:off x="7307280" y="4855320"/>
            <a:ext cx="1294560" cy="655200"/>
          </a:xfrm>
          <a:prstGeom prst="rect">
            <a:avLst/>
          </a:prstGeom>
          <a:ln>
            <a:noFill/>
          </a:ln>
        </p:spPr>
      </p:pic>
      <p:pic>
        <p:nvPicPr>
          <p:cNvPr id="156" name="Picture 15"/>
          <p:cNvPicPr/>
          <p:nvPr/>
        </p:nvPicPr>
        <p:blipFill>
          <a:blip r:embed="rId13" cstate="print"/>
          <a:stretch/>
        </p:blipFill>
        <p:spPr>
          <a:xfrm>
            <a:off x="2189520" y="3264840"/>
            <a:ext cx="1053000" cy="1086480"/>
          </a:xfrm>
          <a:prstGeom prst="rect">
            <a:avLst/>
          </a:prstGeom>
          <a:ln>
            <a:noFill/>
          </a:ln>
        </p:spPr>
      </p:pic>
      <p:pic>
        <p:nvPicPr>
          <p:cNvPr id="157" name="Picture 16"/>
          <p:cNvPicPr/>
          <p:nvPr/>
        </p:nvPicPr>
        <p:blipFill>
          <a:blip r:embed="rId14" cstate="print"/>
          <a:stretch/>
        </p:blipFill>
        <p:spPr>
          <a:xfrm>
            <a:off x="4860000" y="1561320"/>
            <a:ext cx="1214280" cy="1214280"/>
          </a:xfrm>
          <a:prstGeom prst="rect">
            <a:avLst/>
          </a:prstGeom>
          <a:ln>
            <a:noFill/>
          </a:ln>
        </p:spPr>
      </p:pic>
      <p:pic>
        <p:nvPicPr>
          <p:cNvPr id="158" name="Picture 17"/>
          <p:cNvPicPr/>
          <p:nvPr/>
        </p:nvPicPr>
        <p:blipFill>
          <a:blip r:embed="rId15" cstate="print"/>
          <a:stretch/>
        </p:blipFill>
        <p:spPr>
          <a:xfrm>
            <a:off x="3453120" y="2734200"/>
            <a:ext cx="1119960" cy="1237320"/>
          </a:xfrm>
          <a:prstGeom prst="rect">
            <a:avLst/>
          </a:prstGeom>
          <a:ln>
            <a:noFill/>
          </a:ln>
        </p:spPr>
      </p:pic>
      <p:pic>
        <p:nvPicPr>
          <p:cNvPr id="159" name="Picture 18"/>
          <p:cNvPicPr/>
          <p:nvPr/>
        </p:nvPicPr>
        <p:blipFill>
          <a:blip r:embed="rId16" cstate="print"/>
          <a:stretch/>
        </p:blipFill>
        <p:spPr>
          <a:xfrm>
            <a:off x="6274440" y="5783760"/>
            <a:ext cx="718920" cy="617760"/>
          </a:xfrm>
          <a:prstGeom prst="rect">
            <a:avLst/>
          </a:prstGeom>
          <a:ln>
            <a:noFill/>
          </a:ln>
        </p:spPr>
      </p:pic>
      <p:pic>
        <p:nvPicPr>
          <p:cNvPr id="160" name="Picture 19"/>
          <p:cNvPicPr/>
          <p:nvPr/>
        </p:nvPicPr>
        <p:blipFill>
          <a:blip r:embed="rId17" cstate="print"/>
          <a:stretch/>
        </p:blipFill>
        <p:spPr>
          <a:xfrm>
            <a:off x="3453480" y="4254480"/>
            <a:ext cx="1202040" cy="709560"/>
          </a:xfrm>
          <a:prstGeom prst="rect">
            <a:avLst/>
          </a:prstGeom>
          <a:ln>
            <a:noFill/>
          </a:ln>
        </p:spPr>
      </p:pic>
      <p:pic>
        <p:nvPicPr>
          <p:cNvPr id="161" name="Picture 20"/>
          <p:cNvPicPr/>
          <p:nvPr/>
        </p:nvPicPr>
        <p:blipFill>
          <a:blip r:embed="rId18" cstate="print"/>
          <a:stretch/>
        </p:blipFill>
        <p:spPr>
          <a:xfrm>
            <a:off x="5737320" y="4692960"/>
            <a:ext cx="675000" cy="817560"/>
          </a:xfrm>
          <a:prstGeom prst="rect">
            <a:avLst/>
          </a:prstGeom>
          <a:ln>
            <a:noFill/>
          </a:ln>
        </p:spPr>
      </p:pic>
      <p:pic>
        <p:nvPicPr>
          <p:cNvPr id="162" name="Picture 21"/>
          <p:cNvPicPr/>
          <p:nvPr/>
        </p:nvPicPr>
        <p:blipFill>
          <a:blip r:embed="rId19" cstate="print"/>
          <a:stretch/>
        </p:blipFill>
        <p:spPr>
          <a:xfrm>
            <a:off x="5731200" y="2623320"/>
            <a:ext cx="1085400" cy="700560"/>
          </a:xfrm>
          <a:prstGeom prst="rect">
            <a:avLst/>
          </a:prstGeom>
          <a:ln>
            <a:noFill/>
          </a:ln>
        </p:spPr>
      </p:pic>
      <p:pic>
        <p:nvPicPr>
          <p:cNvPr id="163" name="Picture 22"/>
          <p:cNvPicPr/>
          <p:nvPr/>
        </p:nvPicPr>
        <p:blipFill>
          <a:blip r:embed="rId20" cstate="print"/>
          <a:stretch/>
        </p:blipFill>
        <p:spPr>
          <a:xfrm>
            <a:off x="7049880" y="3064680"/>
            <a:ext cx="1551960" cy="938880"/>
          </a:xfrm>
          <a:prstGeom prst="rect">
            <a:avLst/>
          </a:prstGeom>
          <a:ln>
            <a:noFill/>
          </a:ln>
        </p:spPr>
      </p:pic>
      <p:pic>
        <p:nvPicPr>
          <p:cNvPr id="164" name="Picture 23"/>
          <p:cNvPicPr/>
          <p:nvPr/>
        </p:nvPicPr>
        <p:blipFill>
          <a:blip r:embed="rId21" cstate="print"/>
          <a:stretch/>
        </p:blipFill>
        <p:spPr>
          <a:xfrm>
            <a:off x="6486840" y="1484640"/>
            <a:ext cx="2167920" cy="543240"/>
          </a:xfrm>
          <a:prstGeom prst="rect">
            <a:avLst/>
          </a:prstGeom>
          <a:ln>
            <a:noFill/>
          </a:ln>
        </p:spPr>
      </p:pic>
      <p:pic>
        <p:nvPicPr>
          <p:cNvPr id="165" name="Picture 24"/>
          <p:cNvPicPr/>
          <p:nvPr/>
        </p:nvPicPr>
        <p:blipFill>
          <a:blip r:embed="rId22" cstate="print"/>
          <a:stretch/>
        </p:blipFill>
        <p:spPr>
          <a:xfrm>
            <a:off x="1732680" y="4444200"/>
            <a:ext cx="1541520" cy="1041120"/>
          </a:xfrm>
          <a:prstGeom prst="rect">
            <a:avLst/>
          </a:prstGeom>
          <a:ln>
            <a:noFill/>
          </a:ln>
        </p:spPr>
      </p:pic>
      <p:pic>
        <p:nvPicPr>
          <p:cNvPr id="166" name="Picture 25"/>
          <p:cNvPicPr/>
          <p:nvPr/>
        </p:nvPicPr>
        <p:blipFill>
          <a:blip r:embed="rId23" cstate="print"/>
          <a:stretch/>
        </p:blipFill>
        <p:spPr>
          <a:xfrm>
            <a:off x="559080" y="1757160"/>
            <a:ext cx="932400" cy="534240"/>
          </a:xfrm>
          <a:prstGeom prst="rect">
            <a:avLst/>
          </a:prstGeom>
          <a:ln>
            <a:noFill/>
          </a:ln>
        </p:spPr>
      </p:pic>
      <p:pic>
        <p:nvPicPr>
          <p:cNvPr id="167" name="Picture 26"/>
          <p:cNvPicPr/>
          <p:nvPr/>
        </p:nvPicPr>
        <p:blipFill>
          <a:blip r:embed="rId24" cstate="print"/>
          <a:stretch/>
        </p:blipFill>
        <p:spPr>
          <a:xfrm>
            <a:off x="193680" y="404640"/>
            <a:ext cx="1669320" cy="1267560"/>
          </a:xfrm>
          <a:prstGeom prst="rect">
            <a:avLst/>
          </a:prstGeom>
          <a:ln>
            <a:noFill/>
          </a:ln>
        </p:spPr>
      </p:pic>
      <p:pic>
        <p:nvPicPr>
          <p:cNvPr id="168" name="Picture 27"/>
          <p:cNvPicPr/>
          <p:nvPr/>
        </p:nvPicPr>
        <p:blipFill>
          <a:blip r:embed="rId25" cstate="print"/>
          <a:stretch/>
        </p:blipFill>
        <p:spPr>
          <a:xfrm>
            <a:off x="6973920" y="2312640"/>
            <a:ext cx="1630800" cy="521280"/>
          </a:xfrm>
          <a:prstGeom prst="rect">
            <a:avLst/>
          </a:prstGeom>
          <a:ln>
            <a:noFill/>
          </a:ln>
        </p:spPr>
      </p:pic>
      <p:pic>
        <p:nvPicPr>
          <p:cNvPr id="169" name="Picture 28"/>
          <p:cNvPicPr/>
          <p:nvPr/>
        </p:nvPicPr>
        <p:blipFill>
          <a:blip r:embed="rId26" cstate="print"/>
          <a:stretch/>
        </p:blipFill>
        <p:spPr>
          <a:xfrm>
            <a:off x="6592680" y="4129920"/>
            <a:ext cx="977760" cy="97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611640" y="260640"/>
            <a:ext cx="8039880" cy="14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  P</a:t>
            </a: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arler allemand, c’est</a:t>
            </a:r>
            <a:r>
              <a:t/>
            </a:r>
            <a:br/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    s’ouvrir à une culture très riche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112680" y="1697400"/>
            <a:ext cx="8634240" cy="344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Les pays de langue allemande sont très importants dans le domaine de la culture (inventeurs, philosophes, musiciens, peintres, écrivains, cinéastes). Vous connaissez sans doute déjà des noms illustres comme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Gutenberg, Einstein, Beethoven, Bach ou Mozart…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Parler l’allemand, c’est avoir accès au cœur de la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culture et de l’histoire européenne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avec plus de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30 sites classés au patrimoine mondial de l’UNESCO.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La capitale,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Berlin est une ville passionnante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qui, avec ses manifestations culturelles, ses espaces verts et ses lacs, attire chaque année de plus en plus de monde. Mais l’Allemagne, c’est aussi Dresde, Munich, Cologne, Hambourg et </a:t>
            </a:r>
            <a:r>
              <a:rPr lang="fr-FR" sz="1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d’autres très belles villes…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2" cstate="print"/>
          <a:stretch/>
        </p:blipFill>
        <p:spPr>
          <a:xfrm>
            <a:off x="5188320" y="5007960"/>
            <a:ext cx="1312200" cy="1554480"/>
          </a:xfrm>
          <a:prstGeom prst="rect">
            <a:avLst/>
          </a:prstGeom>
          <a:ln>
            <a:noFill/>
          </a:ln>
        </p:spPr>
      </p:pic>
      <p:pic>
        <p:nvPicPr>
          <p:cNvPr id="173" name="Picture 3"/>
          <p:cNvPicPr/>
          <p:nvPr/>
        </p:nvPicPr>
        <p:blipFill>
          <a:blip r:embed="rId3" cstate="print"/>
          <a:stretch/>
        </p:blipFill>
        <p:spPr>
          <a:xfrm>
            <a:off x="179640" y="5207040"/>
            <a:ext cx="1963080" cy="1347120"/>
          </a:xfrm>
          <a:prstGeom prst="rect">
            <a:avLst/>
          </a:prstGeom>
          <a:ln>
            <a:noFill/>
          </a:ln>
        </p:spPr>
      </p:pic>
      <p:pic>
        <p:nvPicPr>
          <p:cNvPr id="174" name="Picture 7"/>
          <p:cNvPicPr/>
          <p:nvPr/>
        </p:nvPicPr>
        <p:blipFill>
          <a:blip r:embed="rId4" cstate="print"/>
          <a:stretch/>
        </p:blipFill>
        <p:spPr>
          <a:xfrm>
            <a:off x="3372120" y="4995720"/>
            <a:ext cx="1583640" cy="1548720"/>
          </a:xfrm>
          <a:prstGeom prst="rect">
            <a:avLst/>
          </a:prstGeom>
          <a:ln>
            <a:noFill/>
          </a:ln>
        </p:spPr>
      </p:pic>
      <p:pic>
        <p:nvPicPr>
          <p:cNvPr id="175" name="Picture 4"/>
          <p:cNvPicPr/>
          <p:nvPr/>
        </p:nvPicPr>
        <p:blipFill>
          <a:blip r:embed="rId5" cstate="print"/>
          <a:stretch/>
        </p:blipFill>
        <p:spPr>
          <a:xfrm>
            <a:off x="2411640" y="5007960"/>
            <a:ext cx="989280" cy="1560600"/>
          </a:xfrm>
          <a:prstGeom prst="rect">
            <a:avLst/>
          </a:prstGeom>
          <a:ln>
            <a:noFill/>
          </a:ln>
        </p:spPr>
      </p:pic>
      <p:pic>
        <p:nvPicPr>
          <p:cNvPr id="176" name="Picture 5"/>
          <p:cNvPicPr/>
          <p:nvPr/>
        </p:nvPicPr>
        <p:blipFill>
          <a:blip r:embed="rId6" cstate="print"/>
          <a:stretch/>
        </p:blipFill>
        <p:spPr>
          <a:xfrm>
            <a:off x="6763680" y="4984200"/>
            <a:ext cx="1769760" cy="1560600"/>
          </a:xfrm>
          <a:prstGeom prst="rect">
            <a:avLst/>
          </a:prstGeom>
          <a:ln>
            <a:noFill/>
          </a:ln>
        </p:spPr>
      </p:pic>
      <p:pic>
        <p:nvPicPr>
          <p:cNvPr id="177" name="Picture 6"/>
          <p:cNvPicPr/>
          <p:nvPr/>
        </p:nvPicPr>
        <p:blipFill>
          <a:blip r:embed="rId7" cstate="print"/>
          <a:stretch/>
        </p:blipFill>
        <p:spPr>
          <a:xfrm>
            <a:off x="323640" y="260640"/>
            <a:ext cx="1082880" cy="128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04000" y="288000"/>
            <a:ext cx="803988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  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Picture 4"/>
          <p:cNvPicPr/>
          <p:nvPr/>
        </p:nvPicPr>
        <p:blipFill>
          <a:blip r:embed="rId2" cstate="print"/>
          <a:stretch/>
        </p:blipFill>
        <p:spPr>
          <a:xfrm>
            <a:off x="177480" y="3384000"/>
            <a:ext cx="2629800" cy="1577160"/>
          </a:xfrm>
          <a:prstGeom prst="rect">
            <a:avLst/>
          </a:prstGeom>
          <a:ln>
            <a:noFill/>
          </a:ln>
        </p:spPr>
      </p:pic>
      <p:pic>
        <p:nvPicPr>
          <p:cNvPr id="180" name="Picture 5"/>
          <p:cNvPicPr/>
          <p:nvPr/>
        </p:nvPicPr>
        <p:blipFill>
          <a:blip r:embed="rId3" cstate="print"/>
          <a:stretch/>
        </p:blipFill>
        <p:spPr>
          <a:xfrm>
            <a:off x="2971080" y="3384000"/>
            <a:ext cx="1924200" cy="1578600"/>
          </a:xfrm>
          <a:prstGeom prst="rect">
            <a:avLst/>
          </a:prstGeom>
          <a:ln>
            <a:noFill/>
          </a:ln>
        </p:spPr>
      </p:pic>
      <p:pic>
        <p:nvPicPr>
          <p:cNvPr id="181" name="Picture 6"/>
          <p:cNvPicPr/>
          <p:nvPr/>
        </p:nvPicPr>
        <p:blipFill>
          <a:blip r:embed="rId4" cstate="print"/>
          <a:stretch/>
        </p:blipFill>
        <p:spPr>
          <a:xfrm>
            <a:off x="216000" y="5112000"/>
            <a:ext cx="1922040" cy="1439280"/>
          </a:xfrm>
          <a:prstGeom prst="rect">
            <a:avLst/>
          </a:prstGeom>
          <a:ln>
            <a:noFill/>
          </a:ln>
        </p:spPr>
      </p:pic>
      <p:pic>
        <p:nvPicPr>
          <p:cNvPr id="182" name="Picture 8"/>
          <p:cNvPicPr/>
          <p:nvPr/>
        </p:nvPicPr>
        <p:blipFill>
          <a:blip r:embed="rId5" cstate="print"/>
          <a:stretch/>
        </p:blipFill>
        <p:spPr>
          <a:xfrm>
            <a:off x="5040000" y="3381840"/>
            <a:ext cx="2050200" cy="1585440"/>
          </a:xfrm>
          <a:prstGeom prst="rect">
            <a:avLst/>
          </a:prstGeom>
          <a:ln>
            <a:noFill/>
          </a:ln>
        </p:spPr>
      </p:pic>
      <p:pic>
        <p:nvPicPr>
          <p:cNvPr id="183" name="Image 182"/>
          <p:cNvPicPr/>
          <p:nvPr/>
        </p:nvPicPr>
        <p:blipFill>
          <a:blip r:embed="rId6" cstate="print"/>
          <a:stretch/>
        </p:blipFill>
        <p:spPr>
          <a:xfrm>
            <a:off x="7293600" y="3264120"/>
            <a:ext cx="1273680" cy="1703160"/>
          </a:xfrm>
          <a:prstGeom prst="rect">
            <a:avLst/>
          </a:prstGeom>
          <a:ln>
            <a:noFill/>
          </a:ln>
        </p:spPr>
      </p:pic>
      <p:pic>
        <p:nvPicPr>
          <p:cNvPr id="184" name="Image 183"/>
          <p:cNvPicPr/>
          <p:nvPr/>
        </p:nvPicPr>
        <p:blipFill>
          <a:blip r:embed="rId7" cstate="print"/>
          <a:stretch/>
        </p:blipFill>
        <p:spPr>
          <a:xfrm>
            <a:off x="3024000" y="1397160"/>
            <a:ext cx="2513520" cy="1698120"/>
          </a:xfrm>
          <a:prstGeom prst="rect">
            <a:avLst/>
          </a:prstGeom>
          <a:ln>
            <a:noFill/>
          </a:ln>
        </p:spPr>
      </p:pic>
      <p:pic>
        <p:nvPicPr>
          <p:cNvPr id="185" name="Image 184"/>
          <p:cNvPicPr/>
          <p:nvPr/>
        </p:nvPicPr>
        <p:blipFill>
          <a:blip r:embed="rId8" cstate="print"/>
          <a:stretch/>
        </p:blipFill>
        <p:spPr>
          <a:xfrm>
            <a:off x="161640" y="1368000"/>
            <a:ext cx="2664000" cy="1727280"/>
          </a:xfrm>
          <a:prstGeom prst="rect">
            <a:avLst/>
          </a:prstGeom>
          <a:ln>
            <a:noFill/>
          </a:ln>
        </p:spPr>
      </p:pic>
      <p:pic>
        <p:nvPicPr>
          <p:cNvPr id="186" name="Image 185"/>
          <p:cNvPicPr/>
          <p:nvPr/>
        </p:nvPicPr>
        <p:blipFill>
          <a:blip r:embed="rId9" cstate="print"/>
          <a:stretch/>
        </p:blipFill>
        <p:spPr>
          <a:xfrm>
            <a:off x="5688000" y="1368000"/>
            <a:ext cx="2615760" cy="1736280"/>
          </a:xfrm>
          <a:prstGeom prst="rect">
            <a:avLst/>
          </a:prstGeom>
          <a:ln>
            <a:noFill/>
          </a:ln>
        </p:spPr>
      </p:pic>
      <p:pic>
        <p:nvPicPr>
          <p:cNvPr id="187" name="Image 186"/>
          <p:cNvPicPr/>
          <p:nvPr/>
        </p:nvPicPr>
        <p:blipFill>
          <a:blip r:embed="rId10" cstate="print"/>
          <a:stretch/>
        </p:blipFill>
        <p:spPr>
          <a:xfrm>
            <a:off x="2376000" y="5131800"/>
            <a:ext cx="2171160" cy="1491480"/>
          </a:xfrm>
          <a:prstGeom prst="rect">
            <a:avLst/>
          </a:prstGeom>
          <a:ln>
            <a:noFill/>
          </a:ln>
        </p:spPr>
      </p:pic>
      <p:sp>
        <p:nvSpPr>
          <p:cNvPr id="188" name="CustomShape 2"/>
          <p:cNvSpPr/>
          <p:nvPr/>
        </p:nvSpPr>
        <p:spPr>
          <a:xfrm>
            <a:off x="4824000" y="5256000"/>
            <a:ext cx="381528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 vous souhaitant un bon choix, une belle découverte de cette langue et de ce beau pays,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DANKE SCHÖN !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792000" y="504000"/>
            <a:ext cx="775188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L’Allemagne, un pays aux paysages variés !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57360" y="358200"/>
            <a:ext cx="775440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QUI SUIS-JE ? / POURQUOI CETTE PRÉSENTATION ?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327240" y="1076400"/>
            <a:ext cx="8379000" cy="45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Je suis…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… Madame BERTHOME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… professeure d’allemand au Collège Pierre Mendes France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Un diaporama ...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… pour vous aider </a:t>
            </a:r>
            <a:r>
              <a:rPr lang="fr-F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enfant et parents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dans ce choix de la LV2 et vous </a:t>
            </a:r>
            <a:r>
              <a:rPr lang="fr-FR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présenter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quelques faits sur l’Allemagne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… pour vous faire </a:t>
            </a:r>
            <a:r>
              <a:rPr lang="fr-FR" sz="20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découvrir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la langue allemande au-travers de  petites activités.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NON, </a:t>
            </a:r>
            <a:r>
              <a:rPr lang="fr-FR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l’Allemand… ce n’est pas compliqué!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 advTm="1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037960" y="871200"/>
            <a:ext cx="6645600" cy="590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Au Collège Pierre Mendes France, </a:t>
            </a:r>
            <a:r>
              <a:rPr lang="fr-FR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il y a encore une grande diversité et c’est une vraie chance pour votre enfant!</a:t>
            </a: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En plus de l’anglais, il peut y apprendre d’autres langues vivantes.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 5</a:t>
            </a:r>
            <a:r>
              <a:rPr lang="fr-FR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ème, </a:t>
            </a: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votre enfant va ainsi commencer une 2</a:t>
            </a:r>
            <a:r>
              <a:rPr lang="fr-FR" sz="18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ème</a:t>
            </a: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langue : l’allemand ou l’espagnol.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Il faut savoir que votre enfant ne pourra apprendre que </a:t>
            </a:r>
            <a:r>
              <a:rPr lang="fr-FR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2 langues vivantes durant ses 4 années au collège</a:t>
            </a: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c’est pourquoi il doit bien réfléchir avant de choisir.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360"/>
              </a:spcBef>
              <a:buClr>
                <a:srgbClr val="80808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Ce choix sera très important pour la suite de sa scolarité et aussi pour plus tard, pour sa vie professionnelle.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2"/>
          <p:cNvPicPr/>
          <p:nvPr/>
        </p:nvPicPr>
        <p:blipFill>
          <a:blip r:embed="rId2" cstate="print"/>
          <a:stretch/>
        </p:blipFill>
        <p:spPr>
          <a:xfrm>
            <a:off x="443880" y="2025000"/>
            <a:ext cx="939240" cy="939240"/>
          </a:xfrm>
          <a:prstGeom prst="rect">
            <a:avLst/>
          </a:prstGeom>
          <a:ln>
            <a:noFill/>
          </a:ln>
        </p:spPr>
      </p:pic>
      <p:pic>
        <p:nvPicPr>
          <p:cNvPr id="83" name="Picture 5"/>
          <p:cNvPicPr/>
          <p:nvPr/>
        </p:nvPicPr>
        <p:blipFill>
          <a:blip r:embed="rId3" cstate="print"/>
          <a:stretch/>
        </p:blipFill>
        <p:spPr>
          <a:xfrm>
            <a:off x="1245960" y="405720"/>
            <a:ext cx="790920" cy="889200"/>
          </a:xfrm>
          <a:prstGeom prst="rect">
            <a:avLst/>
          </a:prstGeom>
          <a:ln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1700280" y="648000"/>
            <a:ext cx="698328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2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LES LANGUES VIVANTES AU COLLÈGE </a:t>
            </a:r>
            <a:endParaRPr lang="fr-FR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Image 9"/>
          <p:cNvPicPr/>
          <p:nvPr/>
        </p:nvPicPr>
        <p:blipFill>
          <a:blip r:embed="rId4" cstate="print"/>
          <a:stretch/>
        </p:blipFill>
        <p:spPr>
          <a:xfrm>
            <a:off x="1152000" y="3562200"/>
            <a:ext cx="808560" cy="540720"/>
          </a:xfrm>
          <a:prstGeom prst="rect">
            <a:avLst/>
          </a:prstGeom>
          <a:ln>
            <a:noFill/>
          </a:ln>
        </p:spPr>
      </p:pic>
      <p:pic>
        <p:nvPicPr>
          <p:cNvPr id="86" name="Picture 3"/>
          <p:cNvPicPr/>
          <p:nvPr/>
        </p:nvPicPr>
        <p:blipFill>
          <a:blip r:embed="rId5" cstate="print"/>
          <a:stretch/>
        </p:blipFill>
        <p:spPr>
          <a:xfrm>
            <a:off x="283680" y="3960000"/>
            <a:ext cx="795240" cy="531720"/>
          </a:xfrm>
          <a:prstGeom prst="rect">
            <a:avLst/>
          </a:prstGeom>
          <a:ln>
            <a:noFill/>
          </a:ln>
        </p:spPr>
      </p:pic>
      <p:pic>
        <p:nvPicPr>
          <p:cNvPr id="87" name="Picture 4"/>
          <p:cNvPicPr/>
          <p:nvPr/>
        </p:nvPicPr>
        <p:blipFill>
          <a:blip r:embed="rId6" cstate="print"/>
          <a:stretch/>
        </p:blipFill>
        <p:spPr>
          <a:xfrm>
            <a:off x="1128240" y="1846080"/>
            <a:ext cx="686520" cy="417600"/>
          </a:xfrm>
          <a:prstGeom prst="rect">
            <a:avLst/>
          </a:prstGeom>
          <a:ln>
            <a:noFill/>
          </a:ln>
        </p:spPr>
      </p:pic>
      <p:pic>
        <p:nvPicPr>
          <p:cNvPr id="88" name="Picture 2"/>
          <p:cNvPicPr/>
          <p:nvPr/>
        </p:nvPicPr>
        <p:blipFill>
          <a:blip r:embed="rId7" cstate="print"/>
          <a:stretch/>
        </p:blipFill>
        <p:spPr>
          <a:xfrm>
            <a:off x="1296000" y="5256000"/>
            <a:ext cx="657360" cy="5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2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76000" y="1368000"/>
            <a:ext cx="8063280" cy="158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 partir de la 5è et ce jusqu’en 3è, votre enfant aura par semaine :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-3 heures d’anglais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-2,5 heures d’allemand ou d’espagnol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827640" y="476640"/>
            <a:ext cx="685044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Concrètement … Comment cela se passe t -il?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2"/>
          <p:cNvPicPr/>
          <p:nvPr/>
        </p:nvPicPr>
        <p:blipFill>
          <a:blip r:embed="rId2" cstate="print"/>
          <a:stretch/>
        </p:blipFill>
        <p:spPr>
          <a:xfrm>
            <a:off x="72000" y="1080000"/>
            <a:ext cx="631800" cy="627120"/>
          </a:xfrm>
          <a:prstGeom prst="rect">
            <a:avLst/>
          </a:prstGeom>
          <a:ln>
            <a:noFill/>
          </a:ln>
        </p:spPr>
      </p:pic>
      <p:pic>
        <p:nvPicPr>
          <p:cNvPr id="92" name="Image 91"/>
          <p:cNvPicPr/>
          <p:nvPr/>
        </p:nvPicPr>
        <p:blipFill>
          <a:blip r:embed="rId3" cstate="print"/>
          <a:stretch/>
        </p:blipFill>
        <p:spPr>
          <a:xfrm>
            <a:off x="2880000" y="3600000"/>
            <a:ext cx="3402000" cy="257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539640" y="260640"/>
            <a:ext cx="8039880" cy="144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   </a:t>
            </a: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COMMENT FAIRE LE BON CHOIX ?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467640" y="1633320"/>
            <a:ext cx="7970040" cy="48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40000" lnSpcReduction="20000"/>
          </a:bodyPr>
          <a:lstStyle/>
          <a:p>
            <a:pPr algn="just">
              <a:lnSpc>
                <a:spcPct val="100000"/>
              </a:lnSpc>
              <a:spcBef>
                <a:spcPts val="45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581"/>
              </a:spcBef>
              <a:buClr>
                <a:srgbClr val="808080"/>
              </a:buClr>
              <a:buFont typeface="Arial"/>
              <a:buChar char="•"/>
            </a:pP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D’abord, prendre le temps de bien </a:t>
            </a:r>
            <a:r>
              <a:rPr lang="fr-FR" sz="2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réfléchir </a:t>
            </a: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pour ne pas se décider trop vite et mettre </a:t>
            </a:r>
            <a:r>
              <a:rPr lang="fr-FR" sz="2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toutes les chances de son côté !</a:t>
            </a: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581"/>
              </a:spcBef>
              <a:buClr>
                <a:srgbClr val="808080"/>
              </a:buClr>
              <a:buFont typeface="Arial"/>
              <a:buChar char="•"/>
            </a:pPr>
            <a:r>
              <a:rPr lang="fr-FR" sz="2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Parents, parlez-en avec votre enfant </a:t>
            </a: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qui peut aussi interroger les élèves du collège qu’il connaît et </a:t>
            </a:r>
            <a:r>
              <a:rPr lang="fr-FR" sz="2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prendre conseil auprès des professeurs de langues du collège. ! </a:t>
            </a: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lang="fr-FR" sz="3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Ne lui imposez pas telle ou telle langue mais laissez-le choisir !</a:t>
            </a:r>
            <a:endParaRPr lang="fr-FR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fr-FR" sz="3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581"/>
              </a:spcBef>
              <a:buClr>
                <a:srgbClr val="808080"/>
              </a:buClr>
              <a:buFont typeface="Arial"/>
              <a:buChar char="•"/>
            </a:pPr>
            <a:r>
              <a:rPr lang="fr-FR" sz="3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Votre enfant ne doit pas chercher à faire comme tout le monde ou comme sa/son meilleur(e) ami(e)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car cela ne lui conviendra peut-être pas. Ce sera pour lui une façon de se </a:t>
            </a:r>
            <a:r>
              <a:rPr lang="fr-FR" sz="3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distinguer et d’oublier les idées reçues ! </a:t>
            </a: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581"/>
              </a:spcBef>
              <a:buClr>
                <a:srgbClr val="808080"/>
              </a:buClr>
              <a:buFont typeface="Arial"/>
              <a:buChar char="•"/>
            </a:pPr>
            <a:r>
              <a:rPr lang="fr-FR" sz="29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Discutez avec votre enfant de ce qui conviendrait le mieux pour lui</a:t>
            </a: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. </a:t>
            </a:r>
            <a:r>
              <a:rPr lang="fr-FR" sz="2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Toutes  les langues ont des points plus faciles ou plus compliqués </a:t>
            </a: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(prononciation, orthographe, vocabulaire). </a:t>
            </a: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581"/>
              </a:spcBef>
              <a:buClr>
                <a:srgbClr val="808080"/>
              </a:buClr>
              <a:buFont typeface="Arial"/>
              <a:buChar char="•"/>
            </a:pP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De toute façon, </a:t>
            </a:r>
            <a:r>
              <a:rPr lang="fr-FR" sz="2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votre enfant devra travailler</a:t>
            </a: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régulièrement et cela peu importe la Langue Vivante qu’il aura choisie.</a:t>
            </a: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81"/>
              </a:spcBef>
            </a:pP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581"/>
              </a:spcBef>
              <a:buClr>
                <a:srgbClr val="808080"/>
              </a:buClr>
              <a:buFont typeface="Arial"/>
              <a:buChar char="•"/>
            </a:pPr>
            <a:r>
              <a:rPr lang="fr-FR" sz="29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L’apprentissage est meilleur et plus facile</a:t>
            </a:r>
            <a:r>
              <a:rPr lang="fr-FR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quand le groupe n’est pas trop surchargé. </a:t>
            </a: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fr-FR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1"/>
              </a:spcBef>
            </a:pPr>
            <a:r>
              <a:rPr lang="fr-FR" sz="31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Selon le niveau et la langue, certains groupes sont réduits et offrent ainsi</a:t>
            </a:r>
            <a:endParaRPr lang="fr-FR" sz="3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1"/>
              </a:spcBef>
            </a:pPr>
            <a:r>
              <a:rPr lang="fr-FR" sz="31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des conditions idéales d’apprentissage !</a:t>
            </a:r>
            <a:endParaRPr lang="fr-FR" sz="3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9"/>
              </a:spcBef>
            </a:pPr>
            <a:r>
              <a:rPr lang="fr-FR" sz="2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(groupe d’une quinzaine d’élèves).</a:t>
            </a:r>
            <a:endParaRPr lang="fr-F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</a:pPr>
            <a:endParaRPr lang="fr-F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2"/>
          <p:cNvPicPr/>
          <p:nvPr/>
        </p:nvPicPr>
        <p:blipFill>
          <a:blip r:embed="rId2" cstate="print"/>
          <a:stretch/>
        </p:blipFill>
        <p:spPr>
          <a:xfrm>
            <a:off x="539640" y="-14400"/>
            <a:ext cx="2065320" cy="1551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38840" y="188640"/>
            <a:ext cx="8164080" cy="57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Votre enfant parle allemand ?</a:t>
            </a:r>
            <a:r>
              <a:t/>
            </a:r>
            <a:br/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4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Non ?</a:t>
            </a:r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Pas encore ?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Alors voici quelques bonnes raisons </a:t>
            </a:r>
            <a:r>
              <a:rPr lang="fr-FR" sz="4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d’apprendre une langue à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laquelle il n’avait peut-être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pas pensé !</a:t>
            </a: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fr-FR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Picture 5"/>
          <p:cNvPicPr/>
          <p:nvPr/>
        </p:nvPicPr>
        <p:blipFill>
          <a:blip r:embed="rId2" cstate="print"/>
          <a:stretch/>
        </p:blipFill>
        <p:spPr>
          <a:xfrm>
            <a:off x="1413442" y="3666447"/>
            <a:ext cx="1662840" cy="2490840"/>
          </a:xfrm>
          <a:prstGeom prst="rect">
            <a:avLst/>
          </a:prstGeom>
          <a:ln>
            <a:noFill/>
          </a:ln>
        </p:spPr>
      </p:pic>
      <p:pic>
        <p:nvPicPr>
          <p:cNvPr id="98" name="Picture 2"/>
          <p:cNvPicPr/>
          <p:nvPr/>
        </p:nvPicPr>
        <p:blipFill>
          <a:blip r:embed="rId3" cstate="print"/>
          <a:stretch/>
        </p:blipFill>
        <p:spPr>
          <a:xfrm>
            <a:off x="660600" y="908640"/>
            <a:ext cx="1213920" cy="849240"/>
          </a:xfrm>
          <a:prstGeom prst="rect">
            <a:avLst/>
          </a:prstGeom>
          <a:ln>
            <a:noFill/>
          </a:ln>
        </p:spPr>
      </p:pic>
      <p:pic>
        <p:nvPicPr>
          <p:cNvPr id="99" name="Picture 3"/>
          <p:cNvPicPr/>
          <p:nvPr/>
        </p:nvPicPr>
        <p:blipFill>
          <a:blip r:embed="rId4" cstate="print"/>
          <a:stretch/>
        </p:blipFill>
        <p:spPr>
          <a:xfrm>
            <a:off x="4433498" y="4565934"/>
            <a:ext cx="2465640" cy="1846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1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79640" y="1542473"/>
            <a:ext cx="8495640" cy="3685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2880" indent="-181440" algn="just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C’est la langue maternelle de </a:t>
            </a:r>
            <a:r>
              <a:rPr lang="fr-FR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plus de 100 millions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d’Européens.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C’est </a:t>
            </a:r>
            <a:r>
              <a:rPr lang="fr-FR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la langue la plus parlée dans l’Union Européenne !!!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Avec l’allemand, votre enfant se fera comprendre non seulement </a:t>
            </a:r>
            <a:r>
              <a:rPr lang="fr-FR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 Allemagne, en Autriche et en Suisse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mais aussi dans d’autres pays comme </a:t>
            </a:r>
            <a:r>
              <a:rPr lang="fr-FR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le Luxembourg, la Belgique et le Nord de l’Italie.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79"/>
              </a:spcBef>
              <a:buClr>
                <a:srgbClr val="808080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C’est aussi une langue souvent utilisée pour les </a:t>
            </a:r>
            <a:r>
              <a:rPr lang="fr-FR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échanges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(affaires, tourisme, transport) et le </a:t>
            </a:r>
            <a:r>
              <a:rPr lang="fr-FR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commerce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avec </a:t>
            </a:r>
            <a:r>
              <a:rPr lang="fr-FR" sz="24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l’Europe centrale et  l’Europe du Nord.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Image 3"/>
          <p:cNvPicPr/>
          <p:nvPr/>
        </p:nvPicPr>
        <p:blipFill>
          <a:blip r:embed="rId2" cstate="print"/>
          <a:stretch/>
        </p:blipFill>
        <p:spPr>
          <a:xfrm>
            <a:off x="957960" y="5613190"/>
            <a:ext cx="1438560" cy="962280"/>
          </a:xfrm>
          <a:prstGeom prst="rect">
            <a:avLst/>
          </a:prstGeom>
          <a:ln>
            <a:noFill/>
          </a:ln>
        </p:spPr>
      </p:pic>
      <p:pic>
        <p:nvPicPr>
          <p:cNvPr id="102" name="Image 4"/>
          <p:cNvPicPr/>
          <p:nvPr/>
        </p:nvPicPr>
        <p:blipFill>
          <a:blip r:embed="rId3" cstate="print"/>
          <a:stretch/>
        </p:blipFill>
        <p:spPr>
          <a:xfrm>
            <a:off x="3633076" y="5583670"/>
            <a:ext cx="1496880" cy="991800"/>
          </a:xfrm>
          <a:prstGeom prst="rect">
            <a:avLst/>
          </a:prstGeom>
          <a:ln>
            <a:noFill/>
          </a:ln>
        </p:spPr>
      </p:pic>
      <p:pic>
        <p:nvPicPr>
          <p:cNvPr id="103" name="Image 5"/>
          <p:cNvPicPr/>
          <p:nvPr/>
        </p:nvPicPr>
        <p:blipFill>
          <a:blip r:embed="rId4" cstate="print"/>
          <a:stretch/>
        </p:blipFill>
        <p:spPr>
          <a:xfrm>
            <a:off x="6278106" y="5594290"/>
            <a:ext cx="1500480" cy="100008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179640" y="548640"/>
            <a:ext cx="8495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L’ALLEMAND N’EST PAS UNE LANGUE RARE </a:t>
            </a:r>
            <a:r>
              <a:rPr lang="fr-FR" sz="28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!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Picture 2"/>
          <p:cNvPicPr/>
          <p:nvPr/>
        </p:nvPicPr>
        <p:blipFill>
          <a:blip r:embed="rId5" cstate="print"/>
          <a:stretch/>
        </p:blipFill>
        <p:spPr>
          <a:xfrm>
            <a:off x="577800" y="443160"/>
            <a:ext cx="631800" cy="62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2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95640" y="116640"/>
            <a:ext cx="8351640" cy="93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t/>
            </a:r>
            <a:br/>
            <a:r>
              <a:rPr lang="fr-FR" sz="24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L’ALLEMAND N’EST PAS UNE LANGUE DIFFICILE !</a:t>
            </a:r>
            <a:r>
              <a:t/>
            </a:r>
            <a:br/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07640" y="1124640"/>
            <a:ext cx="8711640" cy="55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Le saviez-vous ? 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L’allemand est très proche de l’anglais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, ce sont 2 langues 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anglo-saxonnes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et beaucoup de mots se ressemblent.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         En fait, les 2 langues sont « cousines ». 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Voici quelques exemples :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Brother / Bruder – welcome / willkommen – green / grün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good morning / guten Morgen – ten / zehn etc…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Mais en allemand, il y a aussi beaucoup de mots d’origine française :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fr-FR" sz="1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Portemonnaie – telefonieren – Radio - praktisch – Kommentar…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En allemand, l’orthographe, les conjugaisons et la prononciation sont plus faciles que dans d’autres langues. Et puis, 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c’est une langue très logique !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Choisir l’allemand n’empêchera pas votre enfant d’étudier, par la suite, d’autres langues au lycée ou après. Au contraire, cela l’aidera beaucoup...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2880" indent="-181440" algn="just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L’enseignement de l’allemand est axé sur la </a:t>
            </a:r>
            <a:r>
              <a:rPr lang="fr-FR" sz="20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communication directe et la vie quotidienne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: c’est donc </a:t>
            </a: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pratique,</a:t>
            </a:r>
            <a:r>
              <a:rPr lang="fr-FR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r>
              <a:rPr lang="fr-FR" sz="20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ludique et moderne !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Picture 9"/>
          <p:cNvPicPr/>
          <p:nvPr/>
        </p:nvPicPr>
        <p:blipFill>
          <a:blip r:embed="rId2" cstate="print"/>
          <a:stretch/>
        </p:blipFill>
        <p:spPr>
          <a:xfrm>
            <a:off x="251640" y="2693520"/>
            <a:ext cx="790560" cy="654120"/>
          </a:xfrm>
          <a:prstGeom prst="rect">
            <a:avLst/>
          </a:prstGeom>
          <a:ln>
            <a:noFill/>
          </a:ln>
        </p:spPr>
      </p:pic>
      <p:pic>
        <p:nvPicPr>
          <p:cNvPr id="109" name="Picture 10"/>
          <p:cNvPicPr/>
          <p:nvPr/>
        </p:nvPicPr>
        <p:blipFill>
          <a:blip r:embed="rId3" cstate="print"/>
          <a:stretch/>
        </p:blipFill>
        <p:spPr>
          <a:xfrm>
            <a:off x="7691760" y="2524680"/>
            <a:ext cx="995400" cy="799200"/>
          </a:xfrm>
          <a:prstGeom prst="rect">
            <a:avLst/>
          </a:prstGeom>
          <a:ln>
            <a:noFill/>
          </a:ln>
        </p:spPr>
      </p:pic>
      <p:pic>
        <p:nvPicPr>
          <p:cNvPr id="110" name="Picture 2"/>
          <p:cNvPicPr/>
          <p:nvPr/>
        </p:nvPicPr>
        <p:blipFill>
          <a:blip r:embed="rId4" cstate="print"/>
          <a:stretch/>
        </p:blipFill>
        <p:spPr>
          <a:xfrm>
            <a:off x="251640" y="188640"/>
            <a:ext cx="631800" cy="62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5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07640" y="157680"/>
            <a:ext cx="8639640" cy="75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2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Voici des mots allemands, lesquels sauriez-vous reconnaître </a:t>
            </a:r>
            <a:r>
              <a:rPr lang="fr-FR" sz="2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Berlin Sans FB Demi"/>
                <a:ea typeface="DejaVu Sans"/>
              </a:rPr>
              <a:t>?</a:t>
            </a:r>
            <a:r>
              <a:rPr dirty="0"/>
              <a:t/>
            </a:r>
            <a:br>
              <a:rPr dirty="0"/>
            </a:br>
            <a:r>
              <a:rPr lang="fr-FR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rlin Sans FB Demi"/>
                <a:ea typeface="DejaVu Sans"/>
              </a:rPr>
              <a:t>       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(Faites des liens avec l’anglais ou le français!)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51640" y="1215000"/>
            <a:ext cx="8495640" cy="545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Wasser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-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Maschine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-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Schokolade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Mutter -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Fotoapparat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 - Auto - Hand -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Eis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- Kinder – Ball Computer – Film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Fußball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- Europa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Aprikose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Schule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-  Bonbon -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gut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-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Klasse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Kultur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Kamera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Krokodil – Apfel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Haus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Elefant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orange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Gitarre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Giraffe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Zitrone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</a:t>
            </a:r>
            <a:r>
              <a:rPr lang="fr-FR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diskutieren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 – rosa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omic Sans MS"/>
                <a:ea typeface="DejaVu Sans"/>
              </a:rPr>
              <a:t>…Et il y en a encore beaucoup d’autres…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erlin Sans FB"/>
                <a:ea typeface="DejaVu Sans"/>
              </a:rPr>
              <a:t> 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3" name="Picture 2"/>
          <p:cNvPicPr/>
          <p:nvPr/>
        </p:nvPicPr>
        <p:blipFill>
          <a:blip r:embed="rId2" cstate="print"/>
          <a:stretch/>
        </p:blipFill>
        <p:spPr>
          <a:xfrm>
            <a:off x="486180" y="4389737"/>
            <a:ext cx="723960" cy="501840"/>
          </a:xfrm>
          <a:prstGeom prst="rect">
            <a:avLst/>
          </a:prstGeom>
          <a:ln>
            <a:noFill/>
          </a:ln>
        </p:spPr>
      </p:pic>
      <p:pic>
        <p:nvPicPr>
          <p:cNvPr id="114" name="Picture 3"/>
          <p:cNvPicPr/>
          <p:nvPr/>
        </p:nvPicPr>
        <p:blipFill>
          <a:blip r:embed="rId3" cstate="print"/>
          <a:stretch/>
        </p:blipFill>
        <p:spPr>
          <a:xfrm>
            <a:off x="7704000" y="1006920"/>
            <a:ext cx="866160" cy="576360"/>
          </a:xfrm>
          <a:prstGeom prst="rect">
            <a:avLst/>
          </a:prstGeom>
          <a:ln>
            <a:noFill/>
          </a:ln>
        </p:spPr>
      </p:pic>
      <p:pic>
        <p:nvPicPr>
          <p:cNvPr id="115" name="Picture 4"/>
          <p:cNvPicPr/>
          <p:nvPr/>
        </p:nvPicPr>
        <p:blipFill>
          <a:blip r:embed="rId4" cstate="print"/>
          <a:stretch/>
        </p:blipFill>
        <p:spPr>
          <a:xfrm>
            <a:off x="7966440" y="3126780"/>
            <a:ext cx="603720" cy="604440"/>
          </a:xfrm>
          <a:prstGeom prst="rect">
            <a:avLst/>
          </a:prstGeom>
          <a:ln>
            <a:noFill/>
          </a:ln>
        </p:spPr>
      </p:pic>
      <p:pic>
        <p:nvPicPr>
          <p:cNvPr id="116" name="Picture 5"/>
          <p:cNvPicPr/>
          <p:nvPr/>
        </p:nvPicPr>
        <p:blipFill>
          <a:blip r:embed="rId5" cstate="print"/>
          <a:stretch/>
        </p:blipFill>
        <p:spPr>
          <a:xfrm>
            <a:off x="4585320" y="4807226"/>
            <a:ext cx="459360" cy="541080"/>
          </a:xfrm>
          <a:prstGeom prst="rect">
            <a:avLst/>
          </a:prstGeom>
          <a:ln>
            <a:noFill/>
          </a:ln>
        </p:spPr>
      </p:pic>
      <p:pic>
        <p:nvPicPr>
          <p:cNvPr id="117" name="Picture 6"/>
          <p:cNvPicPr/>
          <p:nvPr/>
        </p:nvPicPr>
        <p:blipFill>
          <a:blip r:embed="rId6" cstate="print"/>
          <a:stretch/>
        </p:blipFill>
        <p:spPr>
          <a:xfrm>
            <a:off x="1656000" y="917280"/>
            <a:ext cx="777600" cy="676440"/>
          </a:xfrm>
          <a:prstGeom prst="rect">
            <a:avLst/>
          </a:prstGeom>
          <a:ln>
            <a:noFill/>
          </a:ln>
        </p:spPr>
      </p:pic>
      <p:pic>
        <p:nvPicPr>
          <p:cNvPr id="118" name="Picture 7"/>
          <p:cNvPicPr/>
          <p:nvPr/>
        </p:nvPicPr>
        <p:blipFill>
          <a:blip r:embed="rId7" cstate="print"/>
          <a:stretch/>
        </p:blipFill>
        <p:spPr>
          <a:xfrm>
            <a:off x="7332120" y="4359206"/>
            <a:ext cx="760680" cy="718560"/>
          </a:xfrm>
          <a:prstGeom prst="rect">
            <a:avLst/>
          </a:prstGeom>
          <a:ln>
            <a:noFill/>
          </a:ln>
        </p:spPr>
      </p:pic>
      <p:pic>
        <p:nvPicPr>
          <p:cNvPr id="119" name="Picture 8"/>
          <p:cNvPicPr/>
          <p:nvPr/>
        </p:nvPicPr>
        <p:blipFill>
          <a:blip r:embed="rId8" cstate="print"/>
          <a:stretch/>
        </p:blipFill>
        <p:spPr>
          <a:xfrm>
            <a:off x="287100" y="2941200"/>
            <a:ext cx="586440" cy="975600"/>
          </a:xfrm>
          <a:prstGeom prst="rect">
            <a:avLst/>
          </a:prstGeom>
          <a:ln>
            <a:noFill/>
          </a:ln>
        </p:spPr>
      </p:pic>
      <p:pic>
        <p:nvPicPr>
          <p:cNvPr id="120" name="Picture 10"/>
          <p:cNvPicPr/>
          <p:nvPr/>
        </p:nvPicPr>
        <p:blipFill>
          <a:blip r:embed="rId9" cstate="print"/>
          <a:stretch/>
        </p:blipFill>
        <p:spPr>
          <a:xfrm>
            <a:off x="1444680" y="4875480"/>
            <a:ext cx="777600" cy="777600"/>
          </a:xfrm>
          <a:prstGeom prst="rect">
            <a:avLst/>
          </a:prstGeom>
          <a:ln>
            <a:noFill/>
          </a:ln>
        </p:spPr>
      </p:pic>
      <p:pic>
        <p:nvPicPr>
          <p:cNvPr id="121" name="Picture 12"/>
          <p:cNvPicPr/>
          <p:nvPr/>
        </p:nvPicPr>
        <p:blipFill>
          <a:blip r:embed="rId10" cstate="print"/>
          <a:stretch/>
        </p:blipFill>
        <p:spPr>
          <a:xfrm>
            <a:off x="432000" y="873900"/>
            <a:ext cx="586440" cy="624780"/>
          </a:xfrm>
          <a:prstGeom prst="rect">
            <a:avLst/>
          </a:prstGeom>
          <a:ln>
            <a:noFill/>
          </a:ln>
        </p:spPr>
      </p:pic>
      <p:pic>
        <p:nvPicPr>
          <p:cNvPr id="122" name="Picture 13"/>
          <p:cNvPicPr/>
          <p:nvPr/>
        </p:nvPicPr>
        <p:blipFill>
          <a:blip r:embed="rId11" cstate="print"/>
          <a:stretch/>
        </p:blipFill>
        <p:spPr>
          <a:xfrm>
            <a:off x="2843640" y="4744440"/>
            <a:ext cx="1120320" cy="703080"/>
          </a:xfrm>
          <a:prstGeom prst="rect">
            <a:avLst/>
          </a:prstGeom>
          <a:ln>
            <a:noFill/>
          </a:ln>
        </p:spPr>
      </p:pic>
      <p:pic>
        <p:nvPicPr>
          <p:cNvPr id="123" name="Picture 17"/>
          <p:cNvPicPr/>
          <p:nvPr/>
        </p:nvPicPr>
        <p:blipFill>
          <a:blip r:embed="rId12" cstate="print"/>
          <a:stretch/>
        </p:blipFill>
        <p:spPr>
          <a:xfrm>
            <a:off x="5864400" y="4740120"/>
            <a:ext cx="940320" cy="707400"/>
          </a:xfrm>
          <a:prstGeom prst="rect">
            <a:avLst/>
          </a:prstGeom>
          <a:ln>
            <a:noFill/>
          </a:ln>
        </p:spPr>
      </p:pic>
      <p:pic>
        <p:nvPicPr>
          <p:cNvPr id="124" name="Picture 18"/>
          <p:cNvPicPr/>
          <p:nvPr/>
        </p:nvPicPr>
        <p:blipFill>
          <a:blip r:embed="rId13" cstate="print"/>
          <a:stretch/>
        </p:blipFill>
        <p:spPr>
          <a:xfrm>
            <a:off x="3303668" y="917280"/>
            <a:ext cx="659606" cy="515340"/>
          </a:xfrm>
          <a:prstGeom prst="rect">
            <a:avLst/>
          </a:prstGeom>
          <a:ln>
            <a:noFill/>
          </a:ln>
        </p:spPr>
      </p:pic>
      <p:pic>
        <p:nvPicPr>
          <p:cNvPr id="125" name="Picture 19"/>
          <p:cNvPicPr/>
          <p:nvPr/>
        </p:nvPicPr>
        <p:blipFill>
          <a:blip r:embed="rId14" cstate="print"/>
          <a:stretch/>
        </p:blipFill>
        <p:spPr>
          <a:xfrm>
            <a:off x="4949162" y="873900"/>
            <a:ext cx="592011" cy="675720"/>
          </a:xfrm>
          <a:prstGeom prst="rect">
            <a:avLst/>
          </a:prstGeom>
          <a:ln>
            <a:noFill/>
          </a:ln>
        </p:spPr>
      </p:pic>
      <p:pic>
        <p:nvPicPr>
          <p:cNvPr id="126" name="Picture 20"/>
          <p:cNvPicPr/>
          <p:nvPr/>
        </p:nvPicPr>
        <p:blipFill>
          <a:blip r:embed="rId15" cstate="print"/>
          <a:stretch/>
        </p:blipFill>
        <p:spPr>
          <a:xfrm>
            <a:off x="6288840" y="886770"/>
            <a:ext cx="590402" cy="57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30000">
    <p:push dir="u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 présentation allemand LV2</Template>
  <TotalTime>132</TotalTime>
  <Words>1129</Words>
  <Application>Microsoft Office PowerPoint</Application>
  <PresentationFormat>Affichage à l'écran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Mireille IZQUIERDO</cp:lastModifiedBy>
  <cp:revision>7</cp:revision>
  <dcterms:created xsi:type="dcterms:W3CDTF">2021-05-17T19:17:25Z</dcterms:created>
  <dcterms:modified xsi:type="dcterms:W3CDTF">2021-05-26T15:06:57Z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