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0920" cy="10393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81560" y="-7200"/>
            <a:ext cx="4760280" cy="6361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-27720" y="-18000"/>
            <a:ext cx="9194400" cy="1083960"/>
            <a:chOff x="-27720" y="-18000"/>
            <a:chExt cx="9194400" cy="1083960"/>
          </a:xfrm>
        </p:grpSpPr>
        <p:sp>
          <p:nvSpPr>
            <p:cNvPr id="3" name="CustomShape 4"/>
            <p:cNvSpPr/>
            <p:nvPr/>
          </p:nvSpPr>
          <p:spPr>
            <a:xfrm rot="21435600">
              <a:off x="-17280" y="200160"/>
              <a:ext cx="9160920" cy="6469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 rot="21435600">
              <a:off x="-14040" y="275040"/>
              <a:ext cx="9173520" cy="5281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-9360" y="-7200"/>
            <a:ext cx="9160920" cy="10393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2"/>
          <p:cNvSpPr/>
          <p:nvPr/>
        </p:nvSpPr>
        <p:spPr>
          <a:xfrm>
            <a:off x="4381560" y="-7200"/>
            <a:ext cx="4760280" cy="6361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5" name="Group 3"/>
          <p:cNvGrpSpPr/>
          <p:nvPr/>
        </p:nvGrpSpPr>
        <p:grpSpPr>
          <a:xfrm>
            <a:off x="-27720" y="-18000"/>
            <a:ext cx="9194400" cy="1083960"/>
            <a:chOff x="-27720" y="-18000"/>
            <a:chExt cx="9194400" cy="1083960"/>
          </a:xfrm>
        </p:grpSpPr>
        <p:sp>
          <p:nvSpPr>
            <p:cNvPr id="46" name="CustomShape 4"/>
            <p:cNvSpPr/>
            <p:nvPr/>
          </p:nvSpPr>
          <p:spPr>
            <a:xfrm rot="21435600">
              <a:off x="-17280" y="200160"/>
              <a:ext cx="9160920" cy="6469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CustomShape 5"/>
            <p:cNvSpPr/>
            <p:nvPr/>
          </p:nvSpPr>
          <p:spPr>
            <a:xfrm rot="21435600">
              <a:off x="-14040" y="275040"/>
              <a:ext cx="9173520" cy="5281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8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fr-FR" sz="1800" spc="-1" strike="noStrike">
                <a:latin typeface="Arial"/>
              </a:rPr>
              <a:t>Cliquez pour éditer le format du texte-titre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826920" y="765000"/>
            <a:ext cx="7922520" cy="114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b"/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827640" y="2277000"/>
            <a:ext cx="7691040" cy="377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692640" y="2837880"/>
            <a:ext cx="1800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3690360" y="4896000"/>
            <a:ext cx="2285280" cy="1285200"/>
          </a:xfrm>
          <a:prstGeom prst="rect">
            <a:avLst/>
          </a:prstGeom>
          <a:ln>
            <a:noFill/>
          </a:ln>
        </p:spPr>
      </p:pic>
      <p:sp>
        <p:nvSpPr>
          <p:cNvPr id="90" name="CustomShape 4"/>
          <p:cNvSpPr/>
          <p:nvPr/>
        </p:nvSpPr>
        <p:spPr>
          <a:xfrm>
            <a:off x="792000" y="1984320"/>
            <a:ext cx="7726680" cy="236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3200" spc="-1" strike="noStrike">
                <a:solidFill>
                  <a:srgbClr val="04617b"/>
                </a:solidFill>
                <a:latin typeface="Arial"/>
                <a:ea typeface="DejaVu Sans"/>
              </a:rPr>
              <a:t>Les modalités  d’obtention du DNB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3200" spc="-1" strike="noStrike">
                <a:solidFill>
                  <a:srgbClr val="04617b"/>
                </a:solidFill>
                <a:latin typeface="Arial"/>
                <a:ea typeface="DejaVu Sans"/>
              </a:rPr>
              <a:t>Session 2019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3200" spc="-1" strike="noStrike">
                <a:solidFill>
                  <a:srgbClr val="04617b"/>
                </a:solidFill>
                <a:latin typeface="Arial"/>
                <a:ea typeface="DejaVu Sans"/>
              </a:rPr>
              <a:t> </a:t>
            </a:r>
            <a:endParaRPr b="0" lang="fr-FR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0" y="-91440"/>
            <a:ext cx="9143640" cy="187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latin typeface="Arial"/>
              </a:rPr>
              <a:t>Contrôle continu, sur 8 composantes du socle, </a:t>
            </a:r>
            <a:br/>
            <a:r>
              <a:rPr b="0" lang="fr-FR" sz="4400" spc="-1" strike="noStrike">
                <a:latin typeface="Arial"/>
              </a:rPr>
              <a:t>sur 400 points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457200" y="770760"/>
            <a:ext cx="8228880" cy="564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Comprendre et s'exprimer en utilisant la langue française à l'oral et à l'écrit 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Comprendre et s'exprimer en utilisant une langue étrangère et/ou régionale 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Comprendre et s'exprimer en utilisant les langages mathématiques, scientifiques et informatiques 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Comprendre et s'exprimer en utilisant les langages des arts et du corps 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Les méthodes et outils pour apprendre 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 formation de la personne et du citoyen 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Les systèmes naturels et les systèmes techniques 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Les représentations du monde et de l'activité humaine 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Maîtrise insuffisante :</a:t>
            </a:r>
            <a:r>
              <a:rPr b="1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10 points</a:t>
            </a: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Maîtrise fragile :  </a:t>
            </a:r>
            <a:r>
              <a:rPr b="1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25 points</a:t>
            </a: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Maîtrise satisfaisante :  </a:t>
            </a:r>
            <a:r>
              <a:rPr b="1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40 points</a:t>
            </a: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Très bonne maîtrise :  </a:t>
            </a:r>
            <a:r>
              <a:rPr b="1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50 points</a:t>
            </a: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Des points supplémentaires sont accordés aux candidats ayant suivi l’option Latin  :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10 points si les objectifs d'apprentissage du cycle sont atteints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  <a:ea typeface="DejaVu Sans"/>
              </a:rPr>
              <a:t>20 points si les objectifs d'apprentissage du cycle sont dépassés</a:t>
            </a:r>
            <a:endParaRPr b="0" lang="fr-FR" sz="16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latin typeface="Arial"/>
              </a:rPr>
              <a:t>Epreuves de fin d’année </a:t>
            </a:r>
            <a:br/>
            <a:r>
              <a:rPr b="0" lang="fr-FR" sz="4400" spc="-1" strike="noStrike">
                <a:latin typeface="Arial"/>
              </a:rPr>
              <a:t>sur 400 points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just">
              <a:lnSpc>
                <a:spcPct val="100000"/>
              </a:lnSpc>
            </a:pPr>
            <a:r>
              <a:rPr b="0" lang="fr-FR" sz="3200" spc="-1" strike="noStrike">
                <a:latin typeface="Arial"/>
              </a:rPr>
              <a:t>Français : 100 points</a:t>
            </a:r>
            <a:endParaRPr b="0" lang="fr-FR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3200" spc="-1" strike="noStrike">
                <a:latin typeface="Arial"/>
              </a:rPr>
              <a:t>Mathématiques : 100 points</a:t>
            </a:r>
            <a:endParaRPr b="0" lang="fr-FR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3200" spc="-1" strike="noStrike">
                <a:latin typeface="Arial"/>
              </a:rPr>
              <a:t>Histoire géographie enseignement moral et civique : 50 points</a:t>
            </a:r>
            <a:endParaRPr b="0" lang="fr-FR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3200" spc="-1" strike="noStrike">
                <a:latin typeface="Arial"/>
              </a:rPr>
              <a:t>2 matières tirées au sort entre SVT-Physique-chimie et Technologie :  50 points </a:t>
            </a:r>
            <a:endParaRPr b="0" lang="fr-FR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3200" spc="-1" strike="noStrike">
                <a:latin typeface="Arial"/>
              </a:rPr>
              <a:t>Oral : 100 points</a:t>
            </a:r>
            <a:endParaRPr b="0" lang="fr-FR" sz="32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latin typeface="Arial"/>
              </a:rPr>
              <a:t>TOTAL sur 800 points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just">
              <a:lnSpc>
                <a:spcPct val="100000"/>
              </a:lnSpc>
            </a:pPr>
            <a:r>
              <a:rPr b="0" lang="fr-FR" sz="3200" spc="-1" strike="noStrike">
                <a:latin typeface="Arial"/>
              </a:rPr>
              <a:t>L’élève est reçu s’il cumule 400 points sur les 800.</a:t>
            </a:r>
            <a:endParaRPr b="0" lang="fr-FR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600" spc="-1" strike="noStrike">
                <a:latin typeface="Arial"/>
              </a:rPr>
              <a:t>Selon le total des points obtenu, les élèves peuvent se voir attribuer des mentions : "assez bien", "bien" ou "très bien". Les mentions "bien" et "très bien" permettent, sous certaines conditions, de bénéficier de bourses au mérite. </a:t>
            </a:r>
            <a:endParaRPr b="0" lang="fr-F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600" spc="-1" strike="noStrike">
                <a:latin typeface="Arial"/>
              </a:rPr>
              <a:t>L’élève  obtient la mention :</a:t>
            </a:r>
            <a:endParaRPr b="0" lang="fr-F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1600" spc="-1" strike="noStrike">
                <a:latin typeface="Arial"/>
              </a:rPr>
              <a:t>assez bien</a:t>
            </a:r>
            <a:r>
              <a:rPr b="0" lang="fr-FR" sz="1600" spc="-1" strike="noStrike">
                <a:latin typeface="Arial"/>
              </a:rPr>
              <a:t> s’il cumule plus de 480 points </a:t>
            </a:r>
            <a:endParaRPr b="0" lang="fr-F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1600" spc="-1" strike="noStrike">
                <a:latin typeface="Arial"/>
              </a:rPr>
              <a:t>bien</a:t>
            </a:r>
            <a:r>
              <a:rPr b="0" lang="fr-FR" sz="1600" spc="-1" strike="noStrike">
                <a:latin typeface="Arial"/>
              </a:rPr>
              <a:t> s’il cumule plus de 560 points </a:t>
            </a:r>
            <a:endParaRPr b="0" lang="fr-F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1600" spc="-1" strike="noStrike">
                <a:latin typeface="Arial"/>
              </a:rPr>
              <a:t>très bien</a:t>
            </a:r>
            <a:r>
              <a:rPr b="0" lang="fr-FR" sz="1600" spc="-1" strike="noStrike">
                <a:latin typeface="Arial"/>
              </a:rPr>
              <a:t> s’il cumule plus de 640 points</a:t>
            </a:r>
            <a:endParaRPr b="0" lang="fr-F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600" spc="-1" strike="noStrike">
                <a:latin typeface="Arial"/>
              </a:rPr>
              <a:t>Bonnes révisions !  </a:t>
            </a:r>
            <a:endParaRPr b="0" lang="fr-FR" sz="16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1394</TotalTime>
  <Application>LibreOffice/6.0.3.2$Windows_X86_64 LibreOffice_project/8f48d515416608e3a835360314dac7e47fd0b821</Application>
  <Words>500</Words>
  <Paragraphs>130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2007-11-11T09:13:32Z</dcterms:created>
  <dc:creator>IZQUIERDO</dc:creator>
  <dc:description/>
  <dc:language>fr-FR</dc:language>
  <cp:lastModifiedBy/>
  <cp:lastPrinted>2019-03-12T19:04:34Z</cp:lastPrinted>
  <dcterms:modified xsi:type="dcterms:W3CDTF">2019-03-12T19:31:12Z</dcterms:modified>
  <cp:revision>131</cp:revision>
  <dc:subject/>
  <dc:title>Remplacement des absences de courte durée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20</vt:i4>
  </property>
</Properties>
</file>